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60BB"/>
    <a:srgbClr val="634BC9"/>
    <a:srgbClr val="9A7FDD"/>
    <a:srgbClr val="D1C7EA"/>
    <a:srgbClr val="B482DA"/>
    <a:srgbClr val="F0E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334" y="48"/>
      </p:cViewPr>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19173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20929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97855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6084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33004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FA1E1C7-89A9-44BD-B31F-0521E911FDD3}"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92925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FA1E1C7-89A9-44BD-B31F-0521E911FDD3}"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77078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FA1E1C7-89A9-44BD-B31F-0521E911FDD3}"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63566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1E1C7-89A9-44BD-B31F-0521E911FDD3}" type="datetimeFigureOut">
              <a:rPr lang="en-GB" smtClean="0"/>
              <a:t>20/09/2024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03250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1E1C7-89A9-44BD-B31F-0521E911FDD3}"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57250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1E1C7-89A9-44BD-B31F-0521E911FDD3}"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9864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A1E1C7-89A9-44BD-B31F-0521E911FDD3}" type="datetimeFigureOut">
              <a:rPr lang="en-GB" smtClean="0"/>
              <a:t>20/09/2024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01FD01-4DB5-40D8-901F-448E9DC9A81A}" type="slidenum">
              <a:rPr lang="en-GB" smtClean="0"/>
              <a:t>‹#›</a:t>
            </a:fld>
            <a:endParaRPr lang="en-GB"/>
          </a:p>
        </p:txBody>
      </p:sp>
    </p:spTree>
    <p:extLst>
      <p:ext uri="{BB962C8B-B14F-4D97-AF65-F5344CB8AC3E}">
        <p14:creationId xmlns:p14="http://schemas.microsoft.com/office/powerpoint/2010/main" val="2077186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3" Type="http://schemas.openxmlformats.org/officeDocument/2006/relationships/hyperlink" Target="mailto:hello@thehampshireseedco.com" TargetMode="External"/><Relationship Id="rId7" Type="http://schemas.openxmlformats.org/officeDocument/2006/relationships/image" Target="../media/image4.jpg"/><Relationship Id="rId12" Type="http://schemas.openxmlformats.org/officeDocument/2006/relationships/image" Target="../media/image9.jpg"/><Relationship Id="rId2" Type="http://schemas.openxmlformats.org/officeDocument/2006/relationships/hyperlink" Target="http://www.thehampshireseedco.com/"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image" Target="../media/image2.jpe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46B4F4-8C2B-4C5A-E78C-0DEC001EFFBF}"/>
              </a:ext>
            </a:extLst>
          </p:cNvPr>
          <p:cNvSpPr txBox="1"/>
          <p:nvPr/>
        </p:nvSpPr>
        <p:spPr>
          <a:xfrm>
            <a:off x="1490537" y="365077"/>
            <a:ext cx="3160252" cy="1212640"/>
          </a:xfrm>
          <a:prstGeom prst="rect">
            <a:avLst/>
          </a:prstGeom>
          <a:noFill/>
        </p:spPr>
        <p:txBody>
          <a:bodyPr wrap="square" rtlCol="0">
            <a:spAutoFit/>
          </a:bodyPr>
          <a:lstStyle/>
          <a:p>
            <a:pPr>
              <a:lnSpc>
                <a:spcPct val="107000"/>
              </a:lnSpc>
              <a:spcAft>
                <a:spcPts val="1156"/>
              </a:spcAft>
            </a:pPr>
            <a:r>
              <a:rPr lang="en-GB" sz="2000" b="1" kern="100" dirty="0">
                <a:latin typeface="Times New Roman" panose="02020603050405020304" pitchFamily="18" charset="0"/>
                <a:ea typeface="Aptos" panose="020B0004020202020204" pitchFamily="34" charset="0"/>
                <a:cs typeface="Times New Roman" panose="02020603050405020304" pitchFamily="18" charset="0"/>
              </a:rPr>
              <a:t>Leaning into 2025 with our Exclusive Seed Mixes </a:t>
            </a:r>
            <a:endParaRPr lang="en-GB" sz="2000" kern="100" dirty="0">
              <a:latin typeface="Times New Roman" panose="02020603050405020304" pitchFamily="18" charset="0"/>
              <a:ea typeface="Aptos" panose="020B0004020202020204" pitchFamily="34"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433F278-7097-0079-52EA-8D9F33290BB5}"/>
              </a:ext>
            </a:extLst>
          </p:cNvPr>
          <p:cNvSpPr txBox="1"/>
          <p:nvPr/>
        </p:nvSpPr>
        <p:spPr>
          <a:xfrm>
            <a:off x="227544" y="5754556"/>
            <a:ext cx="4423245" cy="1103444"/>
          </a:xfrm>
          <a:prstGeom prst="rect">
            <a:avLst/>
          </a:prstGeom>
          <a:noFill/>
        </p:spPr>
        <p:txBody>
          <a:bodyPr wrap="square" rtlCol="0">
            <a:spAutoFit/>
          </a:bodyPr>
          <a:lstStyle/>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rPr>
              <a:t>Release  - September 2024</a:t>
            </a:r>
          </a:p>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rPr>
              <a:t>Website: </a:t>
            </a:r>
            <a:r>
              <a:rPr lang="en-GB" sz="1000" kern="100" dirty="0">
                <a:latin typeface="Times New Roman" panose="02020603050405020304" pitchFamily="18" charset="0"/>
                <a:ea typeface="Aptos" panose="020B0004020202020204" pitchFamily="34" charset="0"/>
                <a:cs typeface="Times New Roman" panose="02020603050405020304" pitchFamily="18" charset="0"/>
                <a:hlinkClick r:id="rId2"/>
              </a:rPr>
              <a:t>www.thehampshireseedco.com</a:t>
            </a:r>
            <a:endParaRPr lang="en-GB" sz="1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rPr>
              <a:t>Contact:  Jane Westoby  - Founder &amp; Creative Director</a:t>
            </a:r>
          </a:p>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hlinkClick r:id="rId3"/>
              </a:rPr>
              <a:t>hello@thehampshireseedco.com</a:t>
            </a:r>
            <a:r>
              <a:rPr lang="en-GB" sz="1000" kern="100" dirty="0">
                <a:latin typeface="Times New Roman" panose="02020603050405020304" pitchFamily="18" charset="0"/>
                <a:ea typeface="Aptos" panose="020B0004020202020204" pitchFamily="34" charset="0"/>
                <a:cs typeface="Times New Roman" panose="02020603050405020304" pitchFamily="18" charset="0"/>
              </a:rPr>
              <a:t> | 07740457730</a:t>
            </a:r>
          </a:p>
          <a:p>
            <a:pPr>
              <a:lnSpc>
                <a:spcPts val="600"/>
              </a:lnSpc>
            </a:pPr>
            <a:endParaRPr lang="en-GB" sz="1000" dirty="0">
              <a:latin typeface="Times New Roman" panose="02020603050405020304" pitchFamily="18" charset="0"/>
              <a:cs typeface="Times New Roman" panose="02020603050405020304" pitchFamily="18" charset="0"/>
            </a:endParaRPr>
          </a:p>
        </p:txBody>
      </p:sp>
      <p:pic>
        <p:nvPicPr>
          <p:cNvPr id="11" name="Picture 10" descr="A logo with a flower&#10;&#10;Description automatically generated">
            <a:extLst>
              <a:ext uri="{FF2B5EF4-FFF2-40B4-BE49-F238E27FC236}">
                <a16:creationId xmlns:a16="http://schemas.microsoft.com/office/drawing/2014/main" id="{B7856011-8A90-792C-ADC1-16B8A4806616}"/>
              </a:ext>
            </a:extLst>
          </p:cNvPr>
          <p:cNvPicPr>
            <a:picLocks noChangeAspect="1"/>
          </p:cNvPicPr>
          <p:nvPr/>
        </p:nvPicPr>
        <p:blipFill rotWithShape="1">
          <a:blip r:embed="rId4">
            <a:extLst>
              <a:ext uri="{28A0092B-C50C-407E-A947-70E740481C1C}">
                <a14:useLocalDpi xmlns:a14="http://schemas.microsoft.com/office/drawing/2010/main" val="0"/>
              </a:ext>
            </a:extLst>
          </a:blip>
          <a:srcRect t="18844" b="14894"/>
          <a:stretch/>
        </p:blipFill>
        <p:spPr>
          <a:xfrm>
            <a:off x="238370" y="275286"/>
            <a:ext cx="1266527" cy="1187088"/>
          </a:xfrm>
          <a:prstGeom prst="rect">
            <a:avLst/>
          </a:prstGeom>
        </p:spPr>
      </p:pic>
      <p:cxnSp>
        <p:nvCxnSpPr>
          <p:cNvPr id="17" name="Straight Connector 16">
            <a:extLst>
              <a:ext uri="{FF2B5EF4-FFF2-40B4-BE49-F238E27FC236}">
                <a16:creationId xmlns:a16="http://schemas.microsoft.com/office/drawing/2014/main" id="{EDECD4E2-7168-61E2-2A70-F35241F03FDF}"/>
              </a:ext>
            </a:extLst>
          </p:cNvPr>
          <p:cNvCxnSpPr>
            <a:cxnSpLocks/>
          </p:cNvCxnSpPr>
          <p:nvPr/>
        </p:nvCxnSpPr>
        <p:spPr>
          <a:xfrm>
            <a:off x="4952999" y="275286"/>
            <a:ext cx="0" cy="6307428"/>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1226534-B977-CCD8-1A80-6FB9B09EB2D2}"/>
              </a:ext>
            </a:extLst>
          </p:cNvPr>
          <p:cNvSpPr txBox="1"/>
          <p:nvPr/>
        </p:nvSpPr>
        <p:spPr>
          <a:xfrm>
            <a:off x="211658" y="1552165"/>
            <a:ext cx="4569299" cy="3139321"/>
          </a:xfrm>
          <a:prstGeom prst="rect">
            <a:avLst/>
          </a:prstGeom>
          <a:noFill/>
        </p:spPr>
        <p:txBody>
          <a:bodyPr wrap="square" rtlCol="0">
            <a:spAutoFit/>
          </a:bodyPr>
          <a:lstStyle/>
          <a:p>
            <a:r>
              <a:rPr lang="en-GB" sz="1100" dirty="0">
                <a:latin typeface="Times New Roman" panose="02020603050405020304" pitchFamily="18" charset="0"/>
                <a:cs typeface="Times New Roman" panose="02020603050405020304" pitchFamily="18" charset="0"/>
              </a:rPr>
              <a:t>The first 6 months of business has been a marathon of picking, packing and taking photos of all the collections – In addition to all of the sowing and growing we do.</a:t>
            </a:r>
          </a:p>
          <a:p>
            <a:endParaRPr lang="en-GB" sz="1100" dirty="0">
              <a:latin typeface="Times New Roman" panose="02020603050405020304" pitchFamily="18" charset="0"/>
              <a:cs typeface="Times New Roman" panose="02020603050405020304" pitchFamily="18" charset="0"/>
            </a:endParaRPr>
          </a:p>
          <a:p>
            <a:r>
              <a:rPr lang="en-GB" sz="1100" dirty="0">
                <a:latin typeface="Times New Roman" panose="02020603050405020304" pitchFamily="18" charset="0"/>
                <a:cs typeface="Times New Roman" panose="02020603050405020304" pitchFamily="18" charset="0"/>
              </a:rPr>
              <a:t>Our first exclusive collections have been born and launched early to gauge  customer reactions and honestly we are blown away with the response.</a:t>
            </a:r>
          </a:p>
          <a:p>
            <a:endParaRPr lang="en-GB" sz="1100" dirty="0">
              <a:latin typeface="Times New Roman" panose="02020603050405020304" pitchFamily="18" charset="0"/>
              <a:cs typeface="Times New Roman" panose="02020603050405020304" pitchFamily="18" charset="0"/>
            </a:endParaRPr>
          </a:p>
          <a:p>
            <a:r>
              <a:rPr lang="en-GB" sz="1100" dirty="0">
                <a:latin typeface="Times New Roman" panose="02020603050405020304" pitchFamily="18" charset="0"/>
                <a:cs typeface="Times New Roman" panose="02020603050405020304" pitchFamily="18" charset="0"/>
              </a:rPr>
              <a:t>For A/W 2024/25  we have launched with Sweet Peas, Larkspur, Cosmos and Cornflowers.  With years of developing floral looks for clients weddings and events it was great to finally be able to offer flower farmers and gardeners some tailor made solutions in beautiful colour combinations. </a:t>
            </a:r>
          </a:p>
          <a:p>
            <a:endParaRPr lang="en-GB" sz="1100" dirty="0">
              <a:latin typeface="Times New Roman" panose="02020603050405020304" pitchFamily="18" charset="0"/>
              <a:cs typeface="Times New Roman" panose="02020603050405020304" pitchFamily="18" charset="0"/>
            </a:endParaRPr>
          </a:p>
          <a:p>
            <a:r>
              <a:rPr lang="en-GB" sz="1100" dirty="0">
                <a:latin typeface="Times New Roman" panose="02020603050405020304" pitchFamily="18" charset="0"/>
                <a:cs typeface="Times New Roman" panose="02020603050405020304" pitchFamily="18" charset="0"/>
              </a:rPr>
              <a:t>Cosmos </a:t>
            </a:r>
            <a:r>
              <a:rPr lang="en-GB" sz="1100" dirty="0" err="1">
                <a:latin typeface="Times New Roman" panose="02020603050405020304" pitchFamily="18" charset="0"/>
                <a:cs typeface="Times New Roman" panose="02020603050405020304" pitchFamily="18" charset="0"/>
              </a:rPr>
              <a:t>Favelloni</a:t>
            </a:r>
            <a:r>
              <a:rPr lang="en-GB" sz="1100" dirty="0">
                <a:latin typeface="Times New Roman" panose="02020603050405020304" pitchFamily="18" charset="0"/>
                <a:cs typeface="Times New Roman" panose="02020603050405020304" pitchFamily="18" charset="0"/>
              </a:rPr>
              <a:t> </a:t>
            </a:r>
          </a:p>
          <a:p>
            <a:r>
              <a:rPr lang="en-GB" sz="1100" dirty="0">
                <a:latin typeface="Times New Roman" panose="02020603050405020304" pitchFamily="18" charset="0"/>
                <a:cs typeface="Times New Roman" panose="02020603050405020304" pitchFamily="18" charset="0"/>
              </a:rPr>
              <a:t>Cosmos </a:t>
            </a:r>
            <a:r>
              <a:rPr lang="en-GB" sz="1100" dirty="0" err="1">
                <a:latin typeface="Times New Roman" panose="02020603050405020304" pitchFamily="18" charset="0"/>
                <a:cs typeface="Times New Roman" panose="02020603050405020304" pitchFamily="18" charset="0"/>
              </a:rPr>
              <a:t>Montabello</a:t>
            </a:r>
            <a:endParaRPr lang="en-GB" sz="1100" dirty="0">
              <a:latin typeface="Times New Roman" panose="02020603050405020304" pitchFamily="18" charset="0"/>
              <a:cs typeface="Times New Roman" panose="02020603050405020304" pitchFamily="18" charset="0"/>
            </a:endParaRPr>
          </a:p>
          <a:p>
            <a:r>
              <a:rPr lang="en-GB" sz="1100" dirty="0">
                <a:latin typeface="Times New Roman" panose="02020603050405020304" pitchFamily="18" charset="0"/>
                <a:cs typeface="Times New Roman" panose="02020603050405020304" pitchFamily="18" charset="0"/>
              </a:rPr>
              <a:t>Cosmos Capri</a:t>
            </a:r>
          </a:p>
          <a:p>
            <a:endParaRPr lang="en-GB" sz="1100" dirty="0">
              <a:latin typeface="Times New Roman" panose="02020603050405020304" pitchFamily="18" charset="0"/>
              <a:cs typeface="Times New Roman" panose="02020603050405020304" pitchFamily="18" charset="0"/>
            </a:endParaRPr>
          </a:p>
          <a:p>
            <a:endParaRPr lang="en-GB" sz="1100" dirty="0">
              <a:latin typeface="Times New Roman" panose="02020603050405020304" pitchFamily="18" charset="0"/>
              <a:cs typeface="Times New Roman" panose="02020603050405020304" pitchFamily="18" charset="0"/>
            </a:endParaRPr>
          </a:p>
          <a:p>
            <a:endParaRPr lang="en-GB" sz="1100" dirty="0">
              <a:latin typeface="Times New Roman" panose="02020603050405020304" pitchFamily="18" charset="0"/>
              <a:cs typeface="Times New Roman" panose="02020603050405020304" pitchFamily="18" charset="0"/>
            </a:endParaRPr>
          </a:p>
        </p:txBody>
      </p:sp>
      <p:pic>
        <p:nvPicPr>
          <p:cNvPr id="21" name="Picture 2">
            <a:extLst>
              <a:ext uri="{FF2B5EF4-FFF2-40B4-BE49-F238E27FC236}">
                <a16:creationId xmlns:a16="http://schemas.microsoft.com/office/drawing/2014/main" id="{D490728A-0600-D8F1-9B53-76407E6A3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1182" y="393783"/>
            <a:ext cx="1795780" cy="17957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73F45E7-93BB-3D5E-97DC-9795067A5ECA}"/>
              </a:ext>
            </a:extLst>
          </p:cNvPr>
          <p:cNvSpPr txBox="1"/>
          <p:nvPr/>
        </p:nvSpPr>
        <p:spPr>
          <a:xfrm>
            <a:off x="7645618" y="3329968"/>
            <a:ext cx="1880643" cy="1046440"/>
          </a:xfrm>
          <a:prstGeom prst="rect">
            <a:avLst/>
          </a:prstGeom>
          <a:noFill/>
        </p:spPr>
        <p:txBody>
          <a:bodyPr wrap="none" rtlCol="0">
            <a:spAutoFit/>
          </a:bodyPr>
          <a:lstStyle/>
          <a:p>
            <a:r>
              <a:rPr lang="en-GB" sz="1100" dirty="0">
                <a:latin typeface="Times New Roman" panose="02020603050405020304" pitchFamily="18" charset="0"/>
                <a:cs typeface="Times New Roman" panose="02020603050405020304" pitchFamily="18" charset="0"/>
              </a:rPr>
              <a:t>Sweet Pea Madonna Mix </a:t>
            </a:r>
          </a:p>
          <a:p>
            <a:r>
              <a:rPr lang="en-GB" sz="1100" dirty="0">
                <a:latin typeface="Times New Roman" panose="02020603050405020304" pitchFamily="18" charset="0"/>
                <a:cs typeface="Times New Roman" panose="02020603050405020304" pitchFamily="18" charset="0"/>
              </a:rPr>
              <a:t>Sweet Pea Ballerina Pink Mix</a:t>
            </a:r>
          </a:p>
          <a:p>
            <a:r>
              <a:rPr lang="en-GB" sz="1100" dirty="0">
                <a:latin typeface="Times New Roman" panose="02020603050405020304" pitchFamily="18" charset="0"/>
                <a:cs typeface="Times New Roman" panose="02020603050405020304" pitchFamily="18" charset="0"/>
              </a:rPr>
              <a:t>Sweet Pea Moulin Rouge </a:t>
            </a:r>
          </a:p>
          <a:p>
            <a:r>
              <a:rPr lang="en-GB" sz="1100" dirty="0">
                <a:latin typeface="Times New Roman" panose="02020603050405020304" pitchFamily="18" charset="0"/>
                <a:cs typeface="Times New Roman" panose="02020603050405020304" pitchFamily="18" charset="0"/>
              </a:rPr>
              <a:t>Sweet Pea Love Hearts Mix</a:t>
            </a:r>
          </a:p>
          <a:p>
            <a:endParaRPr lang="en-GB" dirty="0"/>
          </a:p>
        </p:txBody>
      </p:sp>
      <p:pic>
        <p:nvPicPr>
          <p:cNvPr id="24" name="Picture 23">
            <a:extLst>
              <a:ext uri="{FF2B5EF4-FFF2-40B4-BE49-F238E27FC236}">
                <a16:creationId xmlns:a16="http://schemas.microsoft.com/office/drawing/2014/main" id="{9F95A1EB-D0A6-7DDC-3F5C-47DFB341E250}"/>
              </a:ext>
            </a:extLst>
          </p:cNvPr>
          <p:cNvPicPr>
            <a:picLocks noChangeAspect="1"/>
          </p:cNvPicPr>
          <p:nvPr/>
        </p:nvPicPr>
        <p:blipFill rotWithShape="1">
          <a:blip r:embed="rId6"/>
          <a:srcRect t="10585" b="18188"/>
          <a:stretch/>
        </p:blipFill>
        <p:spPr>
          <a:xfrm>
            <a:off x="5082521" y="260129"/>
            <a:ext cx="2392680" cy="3782921"/>
          </a:xfrm>
          <a:prstGeom prst="rect">
            <a:avLst/>
          </a:prstGeom>
        </p:spPr>
      </p:pic>
      <p:sp>
        <p:nvSpPr>
          <p:cNvPr id="25" name="Rectangle 24">
            <a:extLst>
              <a:ext uri="{FF2B5EF4-FFF2-40B4-BE49-F238E27FC236}">
                <a16:creationId xmlns:a16="http://schemas.microsoft.com/office/drawing/2014/main" id="{58D579CA-7938-AEEB-6B08-E5963C049AE9}"/>
              </a:ext>
            </a:extLst>
          </p:cNvPr>
          <p:cNvSpPr/>
          <p:nvPr/>
        </p:nvSpPr>
        <p:spPr>
          <a:xfrm>
            <a:off x="5169251" y="542544"/>
            <a:ext cx="2249643" cy="294426"/>
          </a:xfrm>
          <a:prstGeom prst="rect">
            <a:avLst/>
          </a:prstGeom>
          <a:solidFill>
            <a:srgbClr val="F0EF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9A7FDD"/>
                </a:solidFill>
                <a:latin typeface="Times New Roman" panose="02020603050405020304" pitchFamily="18" charset="0"/>
                <a:cs typeface="Times New Roman" panose="02020603050405020304" pitchFamily="18" charset="0"/>
              </a:rPr>
              <a:t>Let me introduce you to……</a:t>
            </a:r>
          </a:p>
        </p:txBody>
      </p:sp>
      <p:sp>
        <p:nvSpPr>
          <p:cNvPr id="26" name="Rectangle 25">
            <a:extLst>
              <a:ext uri="{FF2B5EF4-FFF2-40B4-BE49-F238E27FC236}">
                <a16:creationId xmlns:a16="http://schemas.microsoft.com/office/drawing/2014/main" id="{B276B23F-D112-4D9D-5D1B-08E5ACBC3F64}"/>
              </a:ext>
            </a:extLst>
          </p:cNvPr>
          <p:cNvSpPr/>
          <p:nvPr/>
        </p:nvSpPr>
        <p:spPr>
          <a:xfrm>
            <a:off x="5201711" y="3281787"/>
            <a:ext cx="2070817" cy="294426"/>
          </a:xfrm>
          <a:prstGeom prst="rect">
            <a:avLst/>
          </a:prstGeom>
          <a:solidFill>
            <a:srgbClr val="D1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5000"/>
                    <a:lumOff val="35000"/>
                  </a:schemeClr>
                </a:solidFill>
                <a:latin typeface="Times New Roman" panose="02020603050405020304" pitchFamily="18" charset="0"/>
                <a:cs typeface="Times New Roman" panose="02020603050405020304" pitchFamily="18" charset="0"/>
              </a:rPr>
              <a:t>Sweet Pea Madonna Mix</a:t>
            </a:r>
          </a:p>
        </p:txBody>
      </p:sp>
      <p:sp>
        <p:nvSpPr>
          <p:cNvPr id="27" name="Rectangle 26">
            <a:extLst>
              <a:ext uri="{FF2B5EF4-FFF2-40B4-BE49-F238E27FC236}">
                <a16:creationId xmlns:a16="http://schemas.microsoft.com/office/drawing/2014/main" id="{FC50443F-D882-306E-BB9B-EE497A1EF936}"/>
              </a:ext>
            </a:extLst>
          </p:cNvPr>
          <p:cNvSpPr/>
          <p:nvPr/>
        </p:nvSpPr>
        <p:spPr>
          <a:xfrm>
            <a:off x="5559322" y="3622738"/>
            <a:ext cx="1438674" cy="169147"/>
          </a:xfrm>
          <a:prstGeom prst="rect">
            <a:avLst/>
          </a:prstGeom>
          <a:solidFill>
            <a:srgbClr val="A86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2"/>
                </a:solidFill>
                <a:latin typeface="Times New Roman" panose="02020603050405020304" pitchFamily="18" charset="0"/>
                <a:cs typeface="Times New Roman" panose="02020603050405020304" pitchFamily="18" charset="0"/>
              </a:rPr>
              <a:t>Coming this Autumn </a:t>
            </a:r>
          </a:p>
        </p:txBody>
      </p:sp>
      <p:pic>
        <p:nvPicPr>
          <p:cNvPr id="31" name="Picture 30" descr="A bunch of flowers on a wooden surface&#10;&#10;Description automatically generated">
            <a:extLst>
              <a:ext uri="{FF2B5EF4-FFF2-40B4-BE49-F238E27FC236}">
                <a16:creationId xmlns:a16="http://schemas.microsoft.com/office/drawing/2014/main" id="{B3A6ED6C-4ED1-19F7-168E-9E78E1F00F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8041" y="2300040"/>
            <a:ext cx="808921" cy="808921"/>
          </a:xfrm>
          <a:prstGeom prst="rect">
            <a:avLst/>
          </a:prstGeom>
        </p:spPr>
      </p:pic>
      <p:pic>
        <p:nvPicPr>
          <p:cNvPr id="33" name="Picture 32" descr="A bunch of flowers on a wood surface&#10;&#10;Description automatically generated">
            <a:extLst>
              <a:ext uri="{FF2B5EF4-FFF2-40B4-BE49-F238E27FC236}">
                <a16:creationId xmlns:a16="http://schemas.microsoft.com/office/drawing/2014/main" id="{11AEA8AE-87BA-4D06-FD0A-D7EF523C92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8082" y="2300041"/>
            <a:ext cx="808920" cy="808920"/>
          </a:xfrm>
          <a:prstGeom prst="rect">
            <a:avLst/>
          </a:prstGeom>
        </p:spPr>
      </p:pic>
      <p:sp>
        <p:nvSpPr>
          <p:cNvPr id="34" name="TextBox 33">
            <a:extLst>
              <a:ext uri="{FF2B5EF4-FFF2-40B4-BE49-F238E27FC236}">
                <a16:creationId xmlns:a16="http://schemas.microsoft.com/office/drawing/2014/main" id="{45066A39-5D58-7A30-6295-DC86A7B46AB5}"/>
              </a:ext>
            </a:extLst>
          </p:cNvPr>
          <p:cNvSpPr txBox="1"/>
          <p:nvPr/>
        </p:nvSpPr>
        <p:spPr>
          <a:xfrm>
            <a:off x="5026219" y="4141595"/>
            <a:ext cx="2392675" cy="430887"/>
          </a:xfrm>
          <a:prstGeom prst="rect">
            <a:avLst/>
          </a:prstGeom>
          <a:noFill/>
        </p:spPr>
        <p:txBody>
          <a:bodyPr wrap="square" rtlCol="0">
            <a:spAutoFit/>
          </a:bodyPr>
          <a:lstStyle/>
          <a:p>
            <a:r>
              <a:rPr lang="en-GB" sz="1100" dirty="0">
                <a:latin typeface="Times New Roman" panose="02020603050405020304" pitchFamily="18" charset="0"/>
                <a:cs typeface="Times New Roman" panose="02020603050405020304" pitchFamily="18" charset="0"/>
              </a:rPr>
              <a:t>Cornflower Berry Shades Mix</a:t>
            </a:r>
          </a:p>
          <a:p>
            <a:r>
              <a:rPr lang="en-GB" sz="1100" dirty="0">
                <a:latin typeface="Times New Roman" panose="02020603050405020304" pitchFamily="18" charset="0"/>
                <a:cs typeface="Times New Roman" panose="02020603050405020304" pitchFamily="18" charset="0"/>
              </a:rPr>
              <a:t>Larkspur Pastels Mix </a:t>
            </a:r>
          </a:p>
        </p:txBody>
      </p:sp>
      <p:pic>
        <p:nvPicPr>
          <p:cNvPr id="37" name="Picture 36" descr="A hand holding a bouquet of flowers&#10;&#10;Description automatically generated">
            <a:extLst>
              <a:ext uri="{FF2B5EF4-FFF2-40B4-BE49-F238E27FC236}">
                <a16:creationId xmlns:a16="http://schemas.microsoft.com/office/drawing/2014/main" id="{B901E4F4-6CDB-8A44-7B7C-67A7AB960E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2521" y="4589450"/>
            <a:ext cx="2113280" cy="2113280"/>
          </a:xfrm>
          <a:prstGeom prst="rect">
            <a:avLst/>
          </a:prstGeom>
        </p:spPr>
      </p:pic>
      <p:pic>
        <p:nvPicPr>
          <p:cNvPr id="39" name="Picture 38" descr="A hand holding a bouquet of flowers&#10;&#10;Description automatically generated">
            <a:extLst>
              <a:ext uri="{FF2B5EF4-FFF2-40B4-BE49-F238E27FC236}">
                <a16:creationId xmlns:a16="http://schemas.microsoft.com/office/drawing/2014/main" id="{3A6EF518-1176-37B2-0FC8-E5236C566C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745" y="4150125"/>
            <a:ext cx="1443756" cy="1443756"/>
          </a:xfrm>
          <a:prstGeom prst="rect">
            <a:avLst/>
          </a:prstGeom>
        </p:spPr>
      </p:pic>
      <p:pic>
        <p:nvPicPr>
          <p:cNvPr id="41" name="Picture 40" descr="A bunch of purple flowers on a wooden surface&#10;&#10;Description automatically generated">
            <a:extLst>
              <a:ext uri="{FF2B5EF4-FFF2-40B4-BE49-F238E27FC236}">
                <a16:creationId xmlns:a16="http://schemas.microsoft.com/office/drawing/2014/main" id="{642E9C39-A8AE-7548-4288-3CFEA1533B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4459" y="4133157"/>
            <a:ext cx="1443756" cy="1443756"/>
          </a:xfrm>
          <a:prstGeom prst="rect">
            <a:avLst/>
          </a:prstGeom>
        </p:spPr>
      </p:pic>
      <p:pic>
        <p:nvPicPr>
          <p:cNvPr id="43" name="Picture 42" descr="A bouquet of flowers on a wood surface&#10;&#10;Description automatically generated">
            <a:extLst>
              <a:ext uri="{FF2B5EF4-FFF2-40B4-BE49-F238E27FC236}">
                <a16:creationId xmlns:a16="http://schemas.microsoft.com/office/drawing/2014/main" id="{87C95AED-2B5D-21FC-A175-A9B661E0C1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79320" y="4150125"/>
            <a:ext cx="1443756" cy="1443756"/>
          </a:xfrm>
          <a:prstGeom prst="rect">
            <a:avLst/>
          </a:prstGeom>
        </p:spPr>
      </p:pic>
      <p:pic>
        <p:nvPicPr>
          <p:cNvPr id="45" name="Picture 44" descr="A group of flowers on a white surface&#10;&#10;Description automatically generated">
            <a:extLst>
              <a:ext uri="{FF2B5EF4-FFF2-40B4-BE49-F238E27FC236}">
                <a16:creationId xmlns:a16="http://schemas.microsoft.com/office/drawing/2014/main" id="{A1DF9E41-8415-1E3E-91E8-6CBA792A37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25724" y="4581311"/>
            <a:ext cx="2121420" cy="2121420"/>
          </a:xfrm>
          <a:prstGeom prst="rect">
            <a:avLst/>
          </a:prstGeom>
        </p:spPr>
      </p:pic>
    </p:spTree>
    <p:extLst>
      <p:ext uri="{BB962C8B-B14F-4D97-AF65-F5344CB8AC3E}">
        <p14:creationId xmlns:p14="http://schemas.microsoft.com/office/powerpoint/2010/main" val="1419343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2847</TotalTime>
  <Words>188</Words>
  <Application>Microsoft Office PowerPoint</Application>
  <PresentationFormat>A4 Paper (210x297 mm)</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Times New Roman</vt:lpstr>
      <vt:lpstr>Office Theme</vt:lpstr>
      <vt:lpstr>PowerPoint Presentation</vt:lpstr>
    </vt:vector>
  </TitlesOfParts>
  <Company>Sunseeker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Westoby</dc:creator>
  <cp:lastModifiedBy>Jane Westoby</cp:lastModifiedBy>
  <cp:revision>11</cp:revision>
  <dcterms:created xsi:type="dcterms:W3CDTF">2024-09-14T08:44:24Z</dcterms:created>
  <dcterms:modified xsi:type="dcterms:W3CDTF">2024-09-20T14:01:53Z</dcterms:modified>
</cp:coreProperties>
</file>